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10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ppt/theme/themeOverride13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Override8.xml" ContentType="application/vnd.openxmlformats-officedocument.themeOverride+xml"/>
  <Override PartName="/ppt/theme/themeOverride11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4" r:id="rId5"/>
    <p:sldId id="260" r:id="rId6"/>
    <p:sldId id="259" r:id="rId7"/>
    <p:sldId id="263" r:id="rId8"/>
    <p:sldId id="265" r:id="rId9"/>
    <p:sldId id="262" r:id="rId10"/>
    <p:sldId id="266" r:id="rId11"/>
    <p:sldId id="267" r:id="rId12"/>
    <p:sldId id="268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37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F2344-102E-47DB-AA15-8FE3ED878661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8247A-CB05-45F1-BE79-1697A7F83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6828-4B36-49DD-9DC3-4BFFB11B158E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3169-4415-4320-95C5-ED3A0B8F3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6828-4B36-49DD-9DC3-4BFFB11B158E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3169-4415-4320-95C5-ED3A0B8F3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6828-4B36-49DD-9DC3-4BFFB11B158E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3169-4415-4320-95C5-ED3A0B8F3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6828-4B36-49DD-9DC3-4BFFB11B158E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3169-4415-4320-95C5-ED3A0B8F3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6828-4B36-49DD-9DC3-4BFFB11B158E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3169-4415-4320-95C5-ED3A0B8F3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6828-4B36-49DD-9DC3-4BFFB11B158E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3169-4415-4320-95C5-ED3A0B8F3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6828-4B36-49DD-9DC3-4BFFB11B158E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3169-4415-4320-95C5-ED3A0B8F3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6828-4B36-49DD-9DC3-4BFFB11B158E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3169-4415-4320-95C5-ED3A0B8F3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6828-4B36-49DD-9DC3-4BFFB11B158E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3169-4415-4320-95C5-ED3A0B8F3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6828-4B36-49DD-9DC3-4BFFB11B158E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3169-4415-4320-95C5-ED3A0B8F3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6828-4B36-49DD-9DC3-4BFFB11B158E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3169-4415-4320-95C5-ED3A0B8F3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76828-4B36-49DD-9DC3-4BFFB11B158E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53169-4415-4320-95C5-ED3A0B8F3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bioweb.uwlax.edu/bio203/s2008/clarin_bria/Reproduction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hyperlink" Target="http://www.google.com/imghp" TargetMode="External"/><Relationship Id="rId5" Type="http://schemas.openxmlformats.org/officeDocument/2006/relationships/hyperlink" Target="http://www.aldf.com/index.shtml" TargetMode="External"/><Relationship Id="rId4" Type="http://schemas.openxmlformats.org/officeDocument/2006/relationships/hyperlink" Target="http://www.cdc.gov/Lyme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1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2400"/>
            <a:ext cx="7543800" cy="1470025"/>
          </a:xfrm>
        </p:spPr>
        <p:txBody>
          <a:bodyPr>
            <a:normAutofit/>
          </a:bodyPr>
          <a:lstStyle/>
          <a:p>
            <a:r>
              <a:rPr lang="en-US" sz="4800" i="1" dirty="0" err="1" smtClean="0"/>
              <a:t>Ixodes</a:t>
            </a:r>
            <a:r>
              <a:rPr lang="en-US" sz="4800" i="1" dirty="0" smtClean="0"/>
              <a:t> </a:t>
            </a:r>
            <a:r>
              <a:rPr lang="en-US" sz="4800" i="1" dirty="0" err="1" smtClean="0"/>
              <a:t>scapularis</a:t>
            </a:r>
            <a:endParaRPr lang="en-US" sz="4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172200"/>
            <a:ext cx="9144000" cy="685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AKA: The deer tick or the black-legged tick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s://encrypted-tbn3.google.com/images?q=tbn:ANd9GcRhovZwR-ukoiMJ4aotYVpaMr0IKJ7Y219lSktcR3cPH53xdZ0_M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295400"/>
            <a:ext cx="5486400" cy="45312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0"/>
            <a:ext cx="5943600" cy="990600"/>
          </a:xfrm>
        </p:spPr>
        <p:txBody>
          <a:bodyPr/>
          <a:lstStyle/>
          <a:p>
            <a:r>
              <a:rPr lang="en-US" u="sng" dirty="0" smtClean="0"/>
              <a:t>Lyme Disease</a:t>
            </a:r>
            <a:endParaRPr lang="en-US" u="sng" dirty="0"/>
          </a:p>
        </p:txBody>
      </p:sp>
      <p:sp>
        <p:nvSpPr>
          <p:cNvPr id="4" name="Rectangle 3"/>
          <p:cNvSpPr/>
          <p:nvPr/>
        </p:nvSpPr>
        <p:spPr>
          <a:xfrm>
            <a:off x="533400" y="914400"/>
            <a:ext cx="8077200" cy="595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/>
              <a:t>Early disseminated Stage</a:t>
            </a:r>
            <a:r>
              <a:rPr lang="en-US" sz="2000" dirty="0" smtClean="0"/>
              <a:t> (bacterium has spread throughout body):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Symptoms include: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-Two or more rashes not at site of bite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-Migrating pains in joints/tendons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-Headache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-Stiff, aching neck</a:t>
            </a:r>
            <a:br>
              <a:rPr lang="en-US" dirty="0" smtClean="0"/>
            </a:br>
            <a:r>
              <a:rPr lang="en-US" dirty="0" smtClean="0"/>
              <a:t>-Facial paralysis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-Tingling or numbness in extremities</a:t>
            </a:r>
          </a:p>
          <a:p>
            <a:pPr>
              <a:lnSpc>
                <a:spcPct val="150000"/>
              </a:lnSpc>
            </a:pPr>
            <a:r>
              <a:rPr lang="en-US" smtClean="0"/>
              <a:t>-Enlarged </a:t>
            </a:r>
            <a:r>
              <a:rPr lang="en-US" dirty="0" smtClean="0"/>
              <a:t>lymph glands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-Abnormal pulse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-Sore throat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-Changes in vision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-Fever of 100 to 102 F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-Severe fatigue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6248400" cy="792162"/>
          </a:xfrm>
        </p:spPr>
        <p:txBody>
          <a:bodyPr/>
          <a:lstStyle/>
          <a:p>
            <a:r>
              <a:rPr lang="en-US" u="sng" dirty="0" smtClean="0"/>
              <a:t>Lyme Disease</a:t>
            </a:r>
            <a:endParaRPr lang="en-US" u="sng" dirty="0"/>
          </a:p>
        </p:txBody>
      </p:sp>
      <p:sp>
        <p:nvSpPr>
          <p:cNvPr id="4" name="Rectangle 3"/>
          <p:cNvSpPr/>
          <p:nvPr/>
        </p:nvSpPr>
        <p:spPr>
          <a:xfrm>
            <a:off x="533400" y="838201"/>
            <a:ext cx="8077200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Late disseminated stage</a:t>
            </a:r>
            <a:r>
              <a:rPr lang="en-US" sz="2000" dirty="0" smtClean="0"/>
              <a:t>:</a:t>
            </a:r>
            <a:r>
              <a:rPr lang="en-US" dirty="0" smtClean="0"/>
              <a:t> The severe, debilitating symptoms that can occur during the later stages of the disease may begin weeks, months, or even years after a tick bite. These symptoms include but are not limited to: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Severe headaches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Dizziness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Numbness in arms/hands or legs/feet </a:t>
            </a:r>
            <a:br>
              <a:rPr lang="en-US" dirty="0" smtClean="0"/>
            </a:br>
            <a:r>
              <a:rPr lang="en-US" dirty="0" smtClean="0"/>
              <a:t>Arthritis (pain/swelling) of one or two large joints </a:t>
            </a:r>
            <a:br>
              <a:rPr lang="en-US" dirty="0" smtClean="0"/>
            </a:br>
            <a:r>
              <a:rPr lang="en-US" dirty="0" smtClean="0"/>
              <a:t>disorientation and confusion</a:t>
            </a:r>
            <a:br>
              <a:rPr lang="en-US" dirty="0" smtClean="0"/>
            </a:br>
            <a:r>
              <a:rPr lang="en-US" dirty="0" smtClean="0"/>
              <a:t>Disabling neurological disorders </a:t>
            </a:r>
            <a:br>
              <a:rPr lang="en-US" dirty="0" smtClean="0"/>
            </a:br>
            <a:r>
              <a:rPr lang="en-US" dirty="0" smtClean="0"/>
              <a:t>short-term memory loss </a:t>
            </a:r>
            <a:br>
              <a:rPr lang="en-US" dirty="0" smtClean="0"/>
            </a:br>
            <a:r>
              <a:rPr lang="en-US" dirty="0" smtClean="0"/>
              <a:t>Difficulty or inability to concentrate, finish sentences, or follow conversations</a:t>
            </a:r>
            <a:br>
              <a:rPr lang="en-US" dirty="0" smtClean="0"/>
            </a:br>
            <a:r>
              <a:rPr lang="en-US" dirty="0" smtClean="0"/>
              <a:t>Cardiac abnormalities</a:t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u="sng" dirty="0" smtClean="0"/>
              <a:t>Prevention Basics</a:t>
            </a:r>
            <a:endParaRPr lang="en-US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914400"/>
            <a:ext cx="8077200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Avoid leaf litter and vegetation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Wear enclosed shoes and light colored clothing to make spotting ticks easier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Check clothing and skin regularly while outdoors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Stay on open trails with minimal leaf litter and vegetation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Use appropriate insect repellant on clothing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Avoid sitting on the ground or stone walls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Always do a “tick check” at the end of the day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Learn how to tell the difference between tick species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Learn how to remove ticks properly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Seek medical attention if you think you are experiencing any symptoms or are </a:t>
            </a:r>
            <a:br>
              <a:rPr lang="en-US" dirty="0" smtClean="0"/>
            </a:br>
            <a:r>
              <a:rPr lang="en-US" dirty="0" smtClean="0"/>
              <a:t>  concerned about a tick bite.</a:t>
            </a:r>
          </a:p>
          <a:p>
            <a:endParaRPr lang="en-US" dirty="0" smtClean="0"/>
          </a:p>
          <a:p>
            <a:r>
              <a:rPr lang="en-US" dirty="0" smtClean="0"/>
              <a:t>*For those who frequently are exposed to tick infested areas, REI is making light colored gators with tick repellant infused into the material.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References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hlinkClick r:id="rId3"/>
              </a:rPr>
              <a:t>http://bioweb.uwlax.edu/bio203/s2008/clarin_bria/Reproduction.htm</a:t>
            </a:r>
            <a:endParaRPr lang="en-US" sz="2400" dirty="0" smtClean="0"/>
          </a:p>
          <a:p>
            <a:pPr>
              <a:buNone/>
            </a:pPr>
            <a:endParaRPr lang="en-US" sz="2400" dirty="0" smtClean="0">
              <a:hlinkClick r:id="rId4"/>
            </a:endParaRPr>
          </a:p>
          <a:p>
            <a:pPr>
              <a:buNone/>
            </a:pPr>
            <a:r>
              <a:rPr lang="en-US" sz="2400" dirty="0" smtClean="0">
                <a:hlinkClick r:id="rId4"/>
              </a:rPr>
              <a:t>http://www.cdc.gov/Lyme/</a:t>
            </a:r>
            <a:endParaRPr lang="en-US" sz="2400" dirty="0" smtClean="0"/>
          </a:p>
          <a:p>
            <a:pPr>
              <a:buNone/>
            </a:pPr>
            <a:endParaRPr lang="en-US" sz="2400" dirty="0" smtClean="0">
              <a:hlinkClick r:id="rId5"/>
            </a:endParaRPr>
          </a:p>
          <a:p>
            <a:pPr>
              <a:buNone/>
            </a:pPr>
            <a:r>
              <a:rPr lang="en-US" sz="2400" dirty="0" smtClean="0">
                <a:hlinkClick r:id="rId5"/>
              </a:rPr>
              <a:t>http://www.aldf.com/index.shtml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Images: </a:t>
            </a:r>
            <a:r>
              <a:rPr lang="en-US" sz="2400" dirty="0" smtClean="0">
                <a:hlinkClick r:id="rId6"/>
              </a:rPr>
              <a:t>http://www.google.com/imghp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Classification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   Kingdom</a:t>
            </a:r>
            <a:r>
              <a:rPr lang="en-US" dirty="0" smtClean="0"/>
              <a:t>: </a:t>
            </a:r>
            <a:r>
              <a:rPr lang="en-US" dirty="0" err="1" smtClean="0"/>
              <a:t>Anamalia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Phylum</a:t>
            </a:r>
            <a:r>
              <a:rPr lang="en-US" dirty="0" smtClean="0"/>
              <a:t>: </a:t>
            </a:r>
            <a:r>
              <a:rPr lang="en-US" dirty="0" err="1" smtClean="0"/>
              <a:t>Arthropoda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Class</a:t>
            </a:r>
            <a:r>
              <a:rPr lang="en-US" dirty="0" smtClean="0"/>
              <a:t>: </a:t>
            </a:r>
            <a:r>
              <a:rPr lang="en-US" dirty="0" err="1" smtClean="0"/>
              <a:t>Arachnida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Subclass</a:t>
            </a:r>
            <a:r>
              <a:rPr lang="en-US" dirty="0" smtClean="0"/>
              <a:t>: </a:t>
            </a:r>
            <a:r>
              <a:rPr lang="en-US" dirty="0" err="1" smtClean="0"/>
              <a:t>Acari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Superorder</a:t>
            </a:r>
            <a:r>
              <a:rPr lang="en-US" dirty="0" smtClean="0"/>
              <a:t>: </a:t>
            </a:r>
            <a:r>
              <a:rPr lang="en-US" dirty="0" err="1" smtClean="0"/>
              <a:t>Parasitiformes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b="1" dirty="0" smtClean="0"/>
              <a:t>Order: </a:t>
            </a:r>
            <a:r>
              <a:rPr lang="en-US" dirty="0" err="1" smtClean="0"/>
              <a:t>Ixodida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Family</a:t>
            </a:r>
            <a:r>
              <a:rPr lang="en-US" dirty="0" smtClean="0"/>
              <a:t>: </a:t>
            </a:r>
            <a:r>
              <a:rPr lang="en-US" dirty="0" err="1" smtClean="0"/>
              <a:t>Ixodidae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Genus</a:t>
            </a:r>
            <a:r>
              <a:rPr lang="en-US" dirty="0" smtClean="0"/>
              <a:t>: </a:t>
            </a:r>
            <a:r>
              <a:rPr lang="en-US" dirty="0" err="1" smtClean="0"/>
              <a:t>Ixodes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b="1" dirty="0" smtClean="0"/>
              <a:t>Species</a:t>
            </a:r>
            <a:r>
              <a:rPr lang="en-US" dirty="0" smtClean="0"/>
              <a:t>: </a:t>
            </a:r>
            <a:r>
              <a:rPr lang="en-US" i="1" dirty="0" err="1" smtClean="0"/>
              <a:t>Ixodes</a:t>
            </a:r>
            <a:r>
              <a:rPr lang="en-US" i="1" dirty="0" smtClean="0"/>
              <a:t> </a:t>
            </a:r>
            <a:r>
              <a:rPr lang="en-US" i="1" dirty="0" err="1" smtClean="0"/>
              <a:t>scapularis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Approximate Deer Tick Distribution in the U.S.</a:t>
            </a:r>
            <a:endParaRPr lang="en-US" dirty="0"/>
          </a:p>
        </p:txBody>
      </p:sp>
      <p:pic>
        <p:nvPicPr>
          <p:cNvPr id="4102" name="Picture 6" descr="https://encrypted-tbn3.google.com/images?q=tbn:ANd9GcSrobdQUXTs2fG8zUmCuwc49cM7qWpe57ed3mMotDK3NbjHGcG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828800"/>
            <a:ext cx="5807935" cy="37814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3276600" cy="1020762"/>
          </a:xfrm>
        </p:spPr>
        <p:txBody>
          <a:bodyPr/>
          <a:lstStyle/>
          <a:p>
            <a:r>
              <a:rPr lang="en-US" u="sng" dirty="0" smtClean="0"/>
              <a:t>Anatomy</a:t>
            </a:r>
            <a:endParaRPr lang="en-US" u="sng" dirty="0"/>
          </a:p>
        </p:txBody>
      </p:sp>
      <p:pic>
        <p:nvPicPr>
          <p:cNvPr id="19458" name="Picture 2" descr="http://www.masslocalinstitute.org/onlinecourses/lymedisease/TickAnatomy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524000"/>
            <a:ext cx="3810000" cy="5029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464" name="Picture 8" descr="http://connecticuthuntingtoday.com/blog/wp-content/uploads/2008/02/deer_tick_identificatio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524000"/>
            <a:ext cx="3810000" cy="23812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4572000" y="228600"/>
            <a:ext cx="403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-No segmentation</a:t>
            </a:r>
            <a:br>
              <a:rPr lang="en-US" dirty="0" smtClean="0"/>
            </a:br>
            <a:r>
              <a:rPr lang="en-US" dirty="0" smtClean="0"/>
              <a:t>-Body and </a:t>
            </a:r>
            <a:r>
              <a:rPr lang="en-US" dirty="0" err="1" smtClean="0"/>
              <a:t>capitulum</a:t>
            </a:r>
            <a:r>
              <a:rPr lang="en-US" dirty="0"/>
              <a:t> </a:t>
            </a:r>
            <a:r>
              <a:rPr lang="en-US" dirty="0" smtClean="0"/>
              <a:t>of female is larger </a:t>
            </a:r>
            <a:br>
              <a:rPr lang="en-US" dirty="0" smtClean="0"/>
            </a:br>
            <a:r>
              <a:rPr lang="en-US" dirty="0" smtClean="0"/>
              <a:t>-Larva has 3 pairs of legs</a:t>
            </a:r>
            <a:br>
              <a:rPr lang="en-US" dirty="0" smtClean="0"/>
            </a:br>
            <a:r>
              <a:rPr lang="en-US" dirty="0" smtClean="0"/>
              <a:t>-Adult has 4 pairs of legs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9468" name="Picture 12" descr="Illustration of Adult Deer Tick, Image courtesy of Scott Charlesworth and Purdue University Entomology department.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4267200"/>
            <a:ext cx="3831770" cy="22796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28600"/>
            <a:ext cx="4419600" cy="6858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Reproduction</a:t>
            </a:r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876801"/>
            <a:ext cx="86868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-Deer ticks </a:t>
            </a:r>
            <a:r>
              <a:rPr lang="en-US" sz="2000" dirty="0"/>
              <a:t>reproduce sexually, use internal </a:t>
            </a:r>
            <a:r>
              <a:rPr lang="en-US" sz="2000" dirty="0" smtClean="0"/>
              <a:t>fertilization ,and are </a:t>
            </a:r>
            <a:r>
              <a:rPr lang="en-US" sz="2000" dirty="0"/>
              <a:t>oviparous</a:t>
            </a:r>
            <a:r>
              <a:rPr lang="en-US" sz="2000" dirty="0" smtClean="0"/>
              <a:t>. </a:t>
            </a:r>
            <a:br>
              <a:rPr lang="en-US" sz="2000" dirty="0" smtClean="0"/>
            </a:br>
            <a:r>
              <a:rPr lang="en-US" sz="2000" dirty="0" smtClean="0"/>
              <a:t>-Mating occurs after a final blood meal on a large host such as a deer or human.</a:t>
            </a:r>
            <a:br>
              <a:rPr lang="en-US" sz="2000" dirty="0" smtClean="0"/>
            </a:br>
            <a:r>
              <a:rPr lang="en-US" sz="2000" dirty="0" smtClean="0"/>
              <a:t>-Temperature must be above 45 degrees F.  for the ticks to be active and mate.</a:t>
            </a:r>
            <a:br>
              <a:rPr lang="en-US" sz="2000" dirty="0" smtClean="0"/>
            </a:br>
            <a:r>
              <a:rPr lang="en-US" sz="2000" dirty="0" smtClean="0"/>
              <a:t>-The </a:t>
            </a:r>
            <a:r>
              <a:rPr lang="en-US" sz="2000" dirty="0" smtClean="0"/>
              <a:t>engorged, egg laden </a:t>
            </a:r>
            <a:r>
              <a:rPr lang="en-US" sz="2000" dirty="0" smtClean="0"/>
              <a:t>female drops off of host, lays about 3000 eggs under leaf litter, and then dies.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9218" name="Picture 2" descr="https://encrypted-tbn1.google.com/images?q=tbn:ANd9GcSf2qC1JMf607If1uKH6ORbTH2JP-1FPZpUjFSc8j3ywiTwfEEso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676400"/>
            <a:ext cx="3581400" cy="25351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220" name="Picture 4" descr="https://encrypted-tbn1.google.com/images?q=tbn:ANd9GcQXDChHvIkW0lXkLyObRbS-rb9Kh3opm4F-7EHjb1JvNJBiNjX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990600"/>
            <a:ext cx="2309722" cy="2057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224" name="Picture 8" descr="https://encrypted-tbn3.google.com/images?q=tbn:ANd9GcQ_Hji4_LaxSlrjVTq1klP6bvTT-iykhyUw8oi9Pewi-5IqWSLXq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990600"/>
            <a:ext cx="2171700" cy="21050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6096000" cy="8382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Life</a:t>
            </a:r>
            <a:r>
              <a:rPr lang="en-US" u="sng" dirty="0" smtClean="0"/>
              <a:t> </a:t>
            </a:r>
            <a:r>
              <a:rPr lang="en-US" b="1" u="sng" dirty="0" smtClean="0"/>
              <a:t>Cycle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700" b="1" dirty="0" smtClean="0"/>
              <a:t>Egg → Larva→ Nymph → Adult</a:t>
            </a:r>
            <a:endParaRPr lang="en-US" sz="2700" b="1" dirty="0"/>
          </a:p>
        </p:txBody>
      </p:sp>
      <p:pic>
        <p:nvPicPr>
          <p:cNvPr id="16386" name="Picture 2" descr="http://www.aldf.com/images/img-lifecycl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295400"/>
            <a:ext cx="5334000" cy="499564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715000" y="1295400"/>
            <a:ext cx="3429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1</a:t>
            </a:r>
            <a:r>
              <a:rPr lang="en-US" sz="1600" b="1" u="sng" baseline="30000" dirty="0" smtClean="0"/>
              <a:t>st</a:t>
            </a:r>
            <a:r>
              <a:rPr lang="en-US" sz="1600" b="1" u="sng" dirty="0" smtClean="0"/>
              <a:t> Year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>Spring : </a:t>
            </a:r>
            <a:r>
              <a:rPr lang="en-US" sz="1600" i="1" dirty="0"/>
              <a:t>U</a:t>
            </a:r>
            <a:r>
              <a:rPr lang="en-US" sz="1600" i="1" dirty="0" smtClean="0"/>
              <a:t>sually, e</a:t>
            </a:r>
            <a:r>
              <a:rPr lang="en-US" sz="1600" dirty="0" smtClean="0"/>
              <a:t>ggs are produced in early spring and hatch from May to September.</a:t>
            </a:r>
          </a:p>
          <a:p>
            <a:r>
              <a:rPr lang="en-US" sz="1600" b="1" dirty="0" smtClean="0"/>
              <a:t>Summer:</a:t>
            </a:r>
            <a:r>
              <a:rPr lang="en-US" sz="1600" dirty="0" smtClean="0"/>
              <a:t> the nymphs feed once, molt, then enter the nymph stage. </a:t>
            </a:r>
            <a:br>
              <a:rPr lang="en-US" sz="1600" dirty="0" smtClean="0"/>
            </a:br>
            <a:r>
              <a:rPr lang="en-US" sz="1600" b="1" dirty="0" smtClean="0"/>
              <a:t>Fall</a:t>
            </a:r>
            <a:r>
              <a:rPr lang="en-US" sz="1600" dirty="0" smtClean="0"/>
              <a:t>: dormant</a:t>
            </a:r>
            <a:br>
              <a:rPr lang="en-US" sz="1600" dirty="0" smtClean="0"/>
            </a:br>
            <a:r>
              <a:rPr lang="en-US" sz="1600" b="1" dirty="0" smtClean="0"/>
              <a:t>Winter</a:t>
            </a:r>
            <a:r>
              <a:rPr lang="en-US" sz="1600" dirty="0" smtClean="0"/>
              <a:t>: dormant</a:t>
            </a:r>
          </a:p>
          <a:p>
            <a:endParaRPr lang="en-US" sz="1600" dirty="0"/>
          </a:p>
          <a:p>
            <a:r>
              <a:rPr lang="en-US" sz="1600" b="1" u="sng" dirty="0" smtClean="0"/>
              <a:t>2</a:t>
            </a:r>
            <a:r>
              <a:rPr lang="en-US" sz="1600" b="1" u="sng" baseline="30000" dirty="0" smtClean="0"/>
              <a:t>nd</a:t>
            </a:r>
            <a:r>
              <a:rPr lang="en-US" sz="1600" b="1" u="sng" dirty="0" smtClean="0"/>
              <a:t> Year</a:t>
            </a:r>
          </a:p>
          <a:p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>Spring: </a:t>
            </a:r>
            <a:r>
              <a:rPr lang="en-US" sz="1600" dirty="0" smtClean="0"/>
              <a:t> nymphs become active</a:t>
            </a:r>
            <a:br>
              <a:rPr lang="en-US" sz="1600" dirty="0" smtClean="0"/>
            </a:br>
            <a:r>
              <a:rPr lang="en-US" sz="1600" b="1" dirty="0" smtClean="0"/>
              <a:t>Spring/Summer:</a:t>
            </a:r>
            <a:r>
              <a:rPr lang="en-US" sz="1600" dirty="0" smtClean="0"/>
              <a:t> nymphs find a host, molt, and then enter the adult stage.</a:t>
            </a:r>
            <a:br>
              <a:rPr lang="en-US" sz="1600" dirty="0" smtClean="0"/>
            </a:br>
            <a:r>
              <a:rPr lang="en-US" sz="1600" b="1" dirty="0" smtClean="0"/>
              <a:t>Fall/Winter</a:t>
            </a:r>
            <a:r>
              <a:rPr lang="en-US" sz="1600" dirty="0" smtClean="0"/>
              <a:t>: adults seek host then remain inactive until spring.</a:t>
            </a:r>
          </a:p>
          <a:p>
            <a:endParaRPr lang="en-US" sz="1600" dirty="0"/>
          </a:p>
          <a:p>
            <a:r>
              <a:rPr lang="en-US" sz="1600" dirty="0" smtClean="0"/>
              <a:t>The following spring the new adults produce eggs.</a:t>
            </a:r>
            <a:br>
              <a:rPr lang="en-US" sz="1600" dirty="0" smtClean="0"/>
            </a:br>
            <a:endParaRPr lang="en-US" sz="1600" dirty="0" smtClean="0"/>
          </a:p>
          <a:p>
            <a:endParaRPr lang="en-US" sz="1600" i="1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u="sng" dirty="0" smtClean="0"/>
              <a:t>Adaptations</a:t>
            </a:r>
            <a:endParaRPr lang="en-US" u="sng" dirty="0"/>
          </a:p>
        </p:txBody>
      </p:sp>
      <p:pic>
        <p:nvPicPr>
          <p:cNvPr id="4" name="Picture 10" descr="Close up of mouthparts, Image courtesy of Scott Charlesworth and Purdue University Entomology Department.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276600"/>
            <a:ext cx="3979173" cy="33265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52400" y="838200"/>
            <a:ext cx="37338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Haller’s organ: </a:t>
            </a:r>
            <a:r>
              <a:rPr lang="en-US" dirty="0" smtClean="0"/>
              <a:t>a chemoreceptor sensory apparatus which allows ticks to sense odors, carbon dioxide,  humidity, movement, and heat given off by potential hosts. </a:t>
            </a:r>
          </a:p>
          <a:p>
            <a:endParaRPr lang="en-US" sz="800" b="1" dirty="0" smtClean="0"/>
          </a:p>
          <a:p>
            <a:r>
              <a:rPr lang="en-US" dirty="0" smtClean="0"/>
              <a:t>While waiting for a host, ticks hold their foremost pair of legs (site of Haller’s Organ) upward while waiting for a host to pass by that it can grab hold of.</a:t>
            </a:r>
            <a:endParaRPr lang="en-US" dirty="0"/>
          </a:p>
          <a:p>
            <a:endParaRPr lang="en-US" sz="800" b="1" dirty="0" smtClean="0"/>
          </a:p>
          <a:p>
            <a:r>
              <a:rPr lang="en-US" b="1" dirty="0" err="1" smtClean="0"/>
              <a:t>Capitulum</a:t>
            </a:r>
            <a:r>
              <a:rPr lang="en-US" b="1" dirty="0" smtClean="0"/>
              <a:t>: </a:t>
            </a:r>
            <a:r>
              <a:rPr lang="en-US" dirty="0" smtClean="0"/>
              <a:t>The mouth parts have also developed in a way that helps makes them very effective parasites. On the underside of the </a:t>
            </a:r>
            <a:r>
              <a:rPr lang="en-US" dirty="0" err="1" smtClean="0"/>
              <a:t>capitulum</a:t>
            </a:r>
            <a:r>
              <a:rPr lang="en-US" dirty="0" smtClean="0"/>
              <a:t>, sharp </a:t>
            </a:r>
            <a:r>
              <a:rPr lang="en-US" dirty="0"/>
              <a:t>spikes </a:t>
            </a:r>
            <a:r>
              <a:rPr lang="en-US" dirty="0" smtClean="0"/>
              <a:t>or barbs point </a:t>
            </a:r>
            <a:r>
              <a:rPr lang="en-US" dirty="0"/>
              <a:t>back toward </a:t>
            </a:r>
            <a:r>
              <a:rPr lang="en-US" dirty="0" smtClean="0"/>
              <a:t>the body of the tick to aid in anchoring. </a:t>
            </a:r>
          </a:p>
          <a:p>
            <a:endParaRPr lang="en-US" sz="800" b="1" dirty="0" smtClean="0"/>
          </a:p>
          <a:p>
            <a:r>
              <a:rPr lang="en-US" b="1" dirty="0" smtClean="0"/>
              <a:t>Size matters: </a:t>
            </a:r>
            <a:r>
              <a:rPr lang="en-US" dirty="0" smtClean="0"/>
              <a:t>The small size of deer ticks allows them to go unnoticed by many animals including humans. </a:t>
            </a:r>
            <a:endParaRPr lang="en-US" dirty="0"/>
          </a:p>
        </p:txBody>
      </p:sp>
      <p:pic>
        <p:nvPicPr>
          <p:cNvPr id="3074" name="Picture 2" descr="https://encrypted-tbn2.google.com/images?q=tbn:ANd9GcQk7Ej_FCRYw3qQ3te7ShnUBiZrJ3RnON963rvNYLZ8qjubXFSWx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914400"/>
            <a:ext cx="2152650" cy="21240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6" name="Picture 4" descr="http://www.sciencephoto.com/image/374022/large/Z4450296-Tick_leg-SP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914400"/>
            <a:ext cx="2151185" cy="211059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Significance? Deer ticks spread Lyme Disease 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228600" y="4953000"/>
            <a:ext cx="8686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Overview</a:t>
            </a:r>
            <a:r>
              <a:rPr lang="en-US" sz="2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: Lyme disease is an infection caused by, </a:t>
            </a:r>
            <a:r>
              <a:rPr lang="en-US" sz="2000" i="1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Borrelia</a:t>
            </a:r>
            <a:r>
              <a:rPr lang="en-US" sz="2000" i="1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burgdorferi</a:t>
            </a:r>
            <a:r>
              <a:rPr lang="en-US" sz="2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,</a:t>
            </a:r>
            <a:r>
              <a:rPr lang="en-US" sz="2000" i="1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a</a:t>
            </a:r>
            <a:r>
              <a:rPr lang="en-US" sz="2000" i="1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bacterium carried by deer ticks.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en-US" sz="12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Humans (and other animals) acquire the bacterium when a tick feeds on them for more than 24 hours. If not treated, the bacterium moves through the circulatory system and settles into different body tissues. </a:t>
            </a:r>
          </a:p>
        </p:txBody>
      </p:sp>
      <p:pic>
        <p:nvPicPr>
          <p:cNvPr id="26626" name="Picture 2" descr="Lyme Disease Risk Ma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914400"/>
            <a:ext cx="5279993" cy="3962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6628" name="Picture 4" descr="http://www.aldf.com/RiskMap/vermont/vermont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990600"/>
            <a:ext cx="1981200" cy="22650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0"/>
            <a:ext cx="5257800" cy="715962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Lyme Disease</a:t>
            </a:r>
            <a:endParaRPr lang="en-US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609600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/>
              <a:t>The first symptom</a:t>
            </a:r>
            <a:r>
              <a:rPr lang="en-US" dirty="0" smtClean="0"/>
              <a:t> is usually an expanding, “bull’s-eye” rash called </a:t>
            </a:r>
            <a:r>
              <a:rPr lang="en-US" dirty="0" err="1" smtClean="0"/>
              <a:t>erythema</a:t>
            </a:r>
            <a:r>
              <a:rPr lang="en-US" dirty="0" smtClean="0"/>
              <a:t> </a:t>
            </a:r>
            <a:r>
              <a:rPr lang="en-US" dirty="0" err="1" smtClean="0"/>
              <a:t>migrans</a:t>
            </a:r>
            <a:r>
              <a:rPr lang="en-US" dirty="0" smtClean="0"/>
              <a:t>.  </a:t>
            </a:r>
            <a:endParaRPr lang="en-US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052" name="Picture 4" descr="https://encrypted-tbn0.google.com/images?q=tbn:ANd9GcRH8oX5hYk1biW0zAaZDRlsZ_W8u32djCMhgvn7xdi8ELaoa01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124200"/>
            <a:ext cx="3514725" cy="35147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6" name="Picture 8" descr="https://encrypted-tbn2.google.com/images?q=tbn:ANd9GcSEEZhT2unykj-34MFeDbSzcX4oY28ceMRZ0fRYMLtsEYLpWw2df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685800"/>
            <a:ext cx="2847975" cy="21332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8" name="Picture 10" descr="https://encrypted-tbn2.google.com/images?q=tbn:ANd9GcQ3gL-xUCk8oh94AZPa9jvgng9uv5Tv0qP9lh7pi_xsMEb77hJNG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4953000"/>
            <a:ext cx="2514600" cy="17086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60" name="Picture 12" descr="https://encrypted-tbn2.google.com/images?q=tbn:ANd9GcS4F5YzUp5j2IeOeB2bhPpnPtvirXzAFxcu-lGwYNWV6O38-XdW0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4953000"/>
            <a:ext cx="2394626" cy="16798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Rectangle 12"/>
          <p:cNvSpPr/>
          <p:nvPr/>
        </p:nvSpPr>
        <p:spPr>
          <a:xfrm>
            <a:off x="304800" y="1676400"/>
            <a:ext cx="5181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Early localized Lyme disease:</a:t>
            </a:r>
          </a:p>
          <a:p>
            <a:endParaRPr lang="en-US" sz="1200" b="1" dirty="0" smtClean="0"/>
          </a:p>
          <a:p>
            <a:r>
              <a:rPr lang="en-US" dirty="0" smtClean="0"/>
              <a:t>The characteristic rash is usually accompanied by relatively mild symptoms such as joint aching, fever, chills, and fatigue. </a:t>
            </a:r>
          </a:p>
          <a:p>
            <a:endParaRPr lang="en-US" sz="1200" dirty="0" smtClean="0"/>
          </a:p>
          <a:p>
            <a:r>
              <a:rPr lang="en-US" dirty="0" smtClean="0"/>
              <a:t>Symptoms may be brief and many do not seek medical attention. </a:t>
            </a:r>
          </a:p>
          <a:p>
            <a:endParaRPr lang="en-US" sz="1200" dirty="0" smtClean="0"/>
          </a:p>
          <a:p>
            <a:r>
              <a:rPr lang="en-US" dirty="0" smtClean="0"/>
              <a:t>Unfortunately, the symptoms often return and are usually much worse as the disease progresses in the body.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974</TotalTime>
  <Words>464</Words>
  <Application>Microsoft Office PowerPoint</Application>
  <PresentationFormat>On-screen Show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Ixodes scapularis</vt:lpstr>
      <vt:lpstr>Classification</vt:lpstr>
      <vt:lpstr>Approximate Deer Tick Distribution in the U.S.</vt:lpstr>
      <vt:lpstr>Anatomy</vt:lpstr>
      <vt:lpstr>Reproduction</vt:lpstr>
      <vt:lpstr>Life Cycle Egg → Larva→ Nymph → Adult</vt:lpstr>
      <vt:lpstr>Adaptations</vt:lpstr>
      <vt:lpstr>Significance? Deer ticks spread Lyme Disease </vt:lpstr>
      <vt:lpstr>Lyme Disease</vt:lpstr>
      <vt:lpstr>Lyme Disease</vt:lpstr>
      <vt:lpstr>Lyme Disease</vt:lpstr>
      <vt:lpstr>Prevention Basics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Ixodes scapularis</dc:title>
  <dc:creator>Ami Norton</dc:creator>
  <cp:lastModifiedBy>Ami Norton</cp:lastModifiedBy>
  <cp:revision>88</cp:revision>
  <dcterms:created xsi:type="dcterms:W3CDTF">2012-04-23T19:34:09Z</dcterms:created>
  <dcterms:modified xsi:type="dcterms:W3CDTF">2012-04-26T23:37:31Z</dcterms:modified>
</cp:coreProperties>
</file>